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89" r:id="rId1"/>
  </p:sldMasterIdLst>
  <p:notesMasterIdLst>
    <p:notesMasterId r:id="rId19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B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53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C4DB89-CC61-4E59-BF94-74C5CA11155D}" type="datetimeFigureOut">
              <a:rPr lang="pt-BR" smtClean="0"/>
              <a:t>30/05/2024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B956EC-649F-4AC9-BE40-0501EA71D9C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5454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9832" y="2091269"/>
            <a:ext cx="4965726" cy="480939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9832" y="6900660"/>
            <a:ext cx="4965726" cy="1244273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78106-002B-477E-B5E2-BDC09741FB2D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891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3" y="6934181"/>
            <a:ext cx="4965725" cy="81862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9832" y="990600"/>
            <a:ext cx="4965726" cy="525874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2" y="7752803"/>
            <a:ext cx="4965725" cy="713140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5E0B9-580D-4DD7-98D9-33CE3B5867A6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02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2" y="2091267"/>
            <a:ext cx="4965726" cy="2861733"/>
          </a:xfrm>
        </p:spPr>
        <p:txBody>
          <a:bodyPr/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2" y="5283200"/>
            <a:ext cx="4965726" cy="3412067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3F706-85CE-4422-B4FC-68EC1C8B0F60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253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6057" y="2091267"/>
            <a:ext cx="4500787" cy="3355985"/>
          </a:xfrm>
        </p:spPr>
        <p:txBody>
          <a:bodyPr/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086133" y="5447252"/>
            <a:ext cx="4095869" cy="49425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2" y="6284282"/>
            <a:ext cx="4965726" cy="2421467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DE470-88CF-48C4-A0BF-BAFD0A180BF9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05423" y="1402922"/>
            <a:ext cx="451193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249768" y="3775471"/>
            <a:ext cx="451193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660520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1" y="4512735"/>
            <a:ext cx="4965727" cy="2387927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9832" y="6900661"/>
            <a:ext cx="4965726" cy="12428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38393-6595-45F6-98EE-92BF18545957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793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6126" y="2861734"/>
            <a:ext cx="165804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367106" y="3852334"/>
            <a:ext cx="1647063" cy="5184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5128" y="2861734"/>
            <a:ext cx="1652066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179190" y="3852334"/>
            <a:ext cx="1658003" cy="5184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08688" y="2861734"/>
            <a:ext cx="164974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4008688" y="3852334"/>
            <a:ext cx="1649744" cy="518459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096501" y="3081867"/>
            <a:ext cx="0" cy="5723467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17273" y="3081867"/>
            <a:ext cx="0" cy="572994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5788B-5584-4AA4-BD10-7FF0AC5EE700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4528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7106" y="6140260"/>
            <a:ext cx="1654209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367106" y="3191934"/>
            <a:ext cx="1654209" cy="22013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367106" y="6972640"/>
            <a:ext cx="1654209" cy="95216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8344" y="6140260"/>
            <a:ext cx="1648850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188343" y="3191934"/>
            <a:ext cx="1648850" cy="22013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187582" y="6972639"/>
            <a:ext cx="1651034" cy="95216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008688" y="6140260"/>
            <a:ext cx="164974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008687" y="3191934"/>
            <a:ext cx="1649744" cy="22013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4008619" y="6972636"/>
            <a:ext cx="1651928" cy="95216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096501" y="3081867"/>
            <a:ext cx="0" cy="5723467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917273" y="3081867"/>
            <a:ext cx="0" cy="5729941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9B07-A79F-45F8-91A4-1344E66C96A1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9986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DB5-8757-495E-9AD0-06E7B17292C5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4467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72337" y="621421"/>
            <a:ext cx="986095" cy="8415514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7106" y="1116852"/>
            <a:ext cx="4176609" cy="7920082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A481A-7AE3-477A-8F11-D1C43CF321F1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801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31664-79BC-44E6-BE20-7AAE3635CD48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452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3" y="4133616"/>
            <a:ext cx="4965725" cy="276704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9832" y="6900661"/>
            <a:ext cx="4965726" cy="12428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39F48-7D42-499D-8500-3612C2548F73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54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0775" y="2976388"/>
            <a:ext cx="2473585" cy="6060547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81482" y="2969913"/>
            <a:ext cx="2473586" cy="6067021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F112F-B168-439B-9127-7DF450A92650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236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775" y="2751667"/>
            <a:ext cx="2473584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775" y="3632200"/>
            <a:ext cx="2473585" cy="5404733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81482" y="2751667"/>
            <a:ext cx="2473585" cy="832378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181482" y="3632200"/>
            <a:ext cx="2473585" cy="5404733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C2113-A1F6-4DB6-BB2B-8A1A7948B667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275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2CE5C-A59E-478B-826B-0AFB45A90387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13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319A-A2E8-4F55-AEAC-6BECE6DCE328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379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31" y="2091267"/>
            <a:ext cx="1913597" cy="2091267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2048" y="2091267"/>
            <a:ext cx="2923510" cy="6604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1" y="4520073"/>
            <a:ext cx="1913597" cy="418253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D9055-0BB5-4A4C-9E9B-F9A8E7A0962E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203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42" y="2678277"/>
            <a:ext cx="2865506" cy="2274723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10138" y="1651000"/>
            <a:ext cx="1800694" cy="660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9831" y="5283200"/>
            <a:ext cx="2861046" cy="19812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C84E9-E2AF-4036-B446-DEAC00E56048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77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4724574" y="2421467"/>
            <a:ext cx="2114550" cy="40724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4267374" y="-660400"/>
            <a:ext cx="1200150" cy="2311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4724574" y="8805333"/>
            <a:ext cx="742950" cy="14308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15491" y="3852333"/>
            <a:ext cx="3143250" cy="60536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629841" y="4182533"/>
            <a:ext cx="1771650" cy="3412067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5809233" y="0"/>
            <a:ext cx="514350" cy="15881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3533" y="653926"/>
            <a:ext cx="5291535" cy="20229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0775" y="2965337"/>
            <a:ext cx="5033741" cy="6060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5277284" y="2720954"/>
            <a:ext cx="1430865" cy="17149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FA74925-AAC5-496A-ABBB-4A6494086D77}" type="datetime1">
              <a:rPr lang="en-US" smtClean="0"/>
              <a:t>5/30/2024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3334795" y="4793154"/>
            <a:ext cx="5575259" cy="17149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824824" y="427175"/>
            <a:ext cx="471610" cy="110888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040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p:hf hdr="0" dt="0"/>
  <p:txStyles>
    <p:titleStyle>
      <a:lvl1pPr algn="l" defTabSz="342905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80" indent="-257180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22" indent="-214316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65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70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76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85982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87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93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98" indent="-171453" algn="l" defTabSz="342905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5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11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17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23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29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35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40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46" algn="l" defTabSz="342905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lemuel-de-souza" TargetMode="External"/><Relationship Id="rId2" Type="http://schemas.openxmlformats.org/officeDocument/2006/relationships/hyperlink" Target="https://github.com/rocasouza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B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A8A6D6E-389F-BD9F-DE5A-6D5A16A51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25953"/>
            <a:ext cx="6857999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D20DBD1-FCC4-BD22-4C03-C8BFB6A29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858" y="787135"/>
            <a:ext cx="4965700" cy="1947863"/>
          </a:xfrm>
        </p:spPr>
        <p:txBody>
          <a:bodyPr/>
          <a:lstStyle/>
          <a:p>
            <a:r>
              <a:rPr lang="pt-BR" sz="3200" b="1" dirty="0"/>
              <a:t>Introdução à Programação em Delphi para Iniciantes</a:t>
            </a:r>
          </a:p>
        </p:txBody>
      </p:sp>
    </p:spTree>
    <p:extLst>
      <p:ext uri="{BB962C8B-B14F-4D97-AF65-F5344CB8AC3E}">
        <p14:creationId xmlns:p14="http://schemas.microsoft.com/office/powerpoint/2010/main" val="2048177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33" y="653926"/>
            <a:ext cx="5932901" cy="1108881"/>
          </a:xfrm>
        </p:spPr>
        <p:txBody>
          <a:bodyPr/>
          <a:lstStyle/>
          <a:p>
            <a:r>
              <a:rPr lang="pt-BR" sz="3200" dirty="0"/>
              <a:t>Código do Formulário (</a:t>
            </a:r>
            <a:r>
              <a:rPr lang="pt-BR" sz="3200" dirty="0" err="1"/>
              <a:t>View</a:t>
            </a:r>
            <a:r>
              <a:rPr lang="pt-BR" sz="3200" dirty="0"/>
              <a:t>/</a:t>
            </a:r>
            <a:r>
              <a:rPr lang="pt-BR" sz="3200" dirty="0" err="1"/>
              <a:t>UView.pas</a:t>
            </a:r>
            <a:r>
              <a:rPr lang="pt-BR" sz="3200" dirty="0"/>
              <a:t>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8" y="1989557"/>
            <a:ext cx="5033741" cy="5859043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Vamos adicionar o código para lidar com o evento de clique do botão:</a:t>
            </a: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F876696-527B-EAB6-C03C-40A693147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4581" y="2789366"/>
            <a:ext cx="4230803" cy="561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942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33" y="653926"/>
            <a:ext cx="5932901" cy="1108881"/>
          </a:xfrm>
        </p:spPr>
        <p:txBody>
          <a:bodyPr/>
          <a:lstStyle/>
          <a:p>
            <a:r>
              <a:rPr lang="pt-BR" sz="3200" dirty="0"/>
              <a:t>Criando o </a:t>
            </a:r>
            <a:r>
              <a:rPr lang="pt-BR" sz="3200" dirty="0" err="1"/>
              <a:t>Controller</a:t>
            </a:r>
            <a:endParaRPr lang="pt-BR" sz="32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8" y="1989557"/>
            <a:ext cx="5033741" cy="5859043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Agora, vamos criar o código para o 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Controller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E2D8586-45EE-265B-7253-70F20D4E0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649" y="2883933"/>
            <a:ext cx="5976702" cy="5141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80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33" y="653926"/>
            <a:ext cx="5932901" cy="1108881"/>
          </a:xfrm>
        </p:spPr>
        <p:txBody>
          <a:bodyPr/>
          <a:lstStyle/>
          <a:p>
            <a:r>
              <a:rPr lang="pt-BR" sz="3200" dirty="0"/>
              <a:t>Código do Model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8" y="1989557"/>
            <a:ext cx="5033741" cy="5859043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Para este exemplo simples, nosso Model não terá código. Em projetos mais complexos, ele conteria a lógica de negócios e manipulação de dados.</a:t>
            </a: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162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B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A3CB0FAF-8320-1EBD-354C-B12A55A50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799" y="2514600"/>
            <a:ext cx="3962400" cy="39624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2B75FB9-37BC-F42F-B788-3CF4C70A8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3364" y="1258835"/>
            <a:ext cx="2391270" cy="554441"/>
          </a:xfrm>
        </p:spPr>
        <p:txBody>
          <a:bodyPr/>
          <a:lstStyle/>
          <a:p>
            <a:r>
              <a:rPr lang="pt-BR" sz="3200" b="1" dirty="0"/>
              <a:t>Capítulo 3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03F88A-DE0D-0732-5BEF-148D68F1C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9" y="6710995"/>
            <a:ext cx="4912695" cy="60420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400" dirty="0"/>
              <a:t>Boas Práticas de Programação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942E8F-7D08-A1E1-B7F1-AB43BB081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D53048-71F6-7EBE-B24A-765B1CFDA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530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33" y="653926"/>
            <a:ext cx="5932901" cy="1108881"/>
          </a:xfrm>
        </p:spPr>
        <p:txBody>
          <a:bodyPr/>
          <a:lstStyle/>
          <a:p>
            <a:r>
              <a:rPr lang="pt-BR" sz="3200" dirty="0"/>
              <a:t>Nomenclatura de Variáveis e Métodos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8" y="1989557"/>
            <a:ext cx="5033741" cy="1108881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Utilize nomes descritivos para variáveis e métodos. Por exemplo, em vez de `a`, use `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numeroDeUsuarios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`.</a:t>
            </a: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3C980A46-B482-2043-D637-D2B799984E03}"/>
              </a:ext>
            </a:extLst>
          </p:cNvPr>
          <p:cNvSpPr txBox="1">
            <a:spLocks/>
          </p:cNvSpPr>
          <p:nvPr/>
        </p:nvSpPr>
        <p:spPr>
          <a:xfrm>
            <a:off x="363533" y="3231789"/>
            <a:ext cx="5932901" cy="6163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342905" rtl="0" eaLnBrk="1" latinLnBrk="0" hangingPunct="1">
              <a:spcBef>
                <a:spcPct val="0"/>
              </a:spcBef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3200" dirty="0"/>
              <a:t>Modularização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CFEA7887-69A6-F67D-F230-DA2E2DE42AC8}"/>
              </a:ext>
            </a:extLst>
          </p:cNvPr>
          <p:cNvSpPr txBox="1">
            <a:spLocks/>
          </p:cNvSpPr>
          <p:nvPr/>
        </p:nvSpPr>
        <p:spPr>
          <a:xfrm>
            <a:off x="904873" y="3981450"/>
            <a:ext cx="5033741" cy="1108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57180" indent="-257180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5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557222" indent="-214316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3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857265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200170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543076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1885982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228887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2571793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2914698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Divida seu código em unidades menores e reutilizáveis. Isso facilita a manutenção e a leitura do código.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5D3EE76D-ACEE-ACF8-0987-9A2224E6B1C0}"/>
              </a:ext>
            </a:extLst>
          </p:cNvPr>
          <p:cNvSpPr txBox="1">
            <a:spLocks/>
          </p:cNvSpPr>
          <p:nvPr/>
        </p:nvSpPr>
        <p:spPr>
          <a:xfrm>
            <a:off x="363533" y="5090331"/>
            <a:ext cx="5932901" cy="6163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342905" rtl="0" eaLnBrk="1" latinLnBrk="0" hangingPunct="1">
              <a:spcBef>
                <a:spcPct val="0"/>
              </a:spcBef>
              <a:buNone/>
              <a:defRPr sz="315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3200" dirty="0"/>
              <a:t>Comentários</a:t>
            </a:r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3C4BB4F6-0F69-78C6-6618-070F201917FF}"/>
              </a:ext>
            </a:extLst>
          </p:cNvPr>
          <p:cNvSpPr txBox="1">
            <a:spLocks/>
          </p:cNvSpPr>
          <p:nvPr/>
        </p:nvSpPr>
        <p:spPr>
          <a:xfrm>
            <a:off x="904873" y="5839992"/>
            <a:ext cx="5033741" cy="1553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80" indent="-257180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5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557222" indent="-214316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3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857265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200170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1543076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1885982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228887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2571793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2914698" indent="-171453" algn="l" defTabSz="342905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05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Adicione comentários ao seu código para explicar partes complexas. Isso ajuda outros desenvolvedores (e você no futuro) a entenderem melhor o que o código faz.</a:t>
            </a:r>
          </a:p>
        </p:txBody>
      </p:sp>
    </p:spTree>
    <p:extLst>
      <p:ext uri="{BB962C8B-B14F-4D97-AF65-F5344CB8AC3E}">
        <p14:creationId xmlns:p14="http://schemas.microsoft.com/office/powerpoint/2010/main" val="1386393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33" y="653926"/>
            <a:ext cx="5932901" cy="1108881"/>
          </a:xfrm>
        </p:spPr>
        <p:txBody>
          <a:bodyPr/>
          <a:lstStyle/>
          <a:p>
            <a:r>
              <a:rPr lang="pt-BR" sz="3200" dirty="0"/>
              <a:t>Tratamento de Exceções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8" y="1989557"/>
            <a:ext cx="5033741" cy="5859043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Sempre trate exceções para evitar que erros não previstos quebrem sua aplicação. 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Use blocos `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try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..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except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`.</a:t>
            </a: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342BC6C-CE73-2DE2-1157-0BF874F1F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586" y="3946504"/>
            <a:ext cx="5824824" cy="201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513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33" y="653926"/>
            <a:ext cx="5932901" cy="1108881"/>
          </a:xfrm>
        </p:spPr>
        <p:txBody>
          <a:bodyPr/>
          <a:lstStyle/>
          <a:p>
            <a:r>
              <a:rPr lang="pt-BR" sz="3200" dirty="0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8" y="1989557"/>
            <a:ext cx="5033741" cy="6318444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Parabéns!👏🥳🎉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🫵Você deu seus primeiros passos na programação com Delphi.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📃Aprendemos a configurar o ambiente de desenvolvimento, criar uma estrutura de pastas organizada e escrever um código simples utilizando o padrão MVC. 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👨‍💻Pratique os conceitos apresentados e tente criar suas próprias aplicações básicas.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👀Fique atento para o próximo 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eBook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da série, onde aprofundaremos mais em Delphi e exploraremos funcionalidades avançadas.</a:t>
            </a: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23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33" y="653926"/>
            <a:ext cx="5932901" cy="1108881"/>
          </a:xfrm>
        </p:spPr>
        <p:txBody>
          <a:bodyPr/>
          <a:lstStyle/>
          <a:p>
            <a:r>
              <a:rPr lang="pt-BR" sz="3200" dirty="0"/>
              <a:t>Conecte-se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8" y="1989557"/>
            <a:ext cx="5033741" cy="6318444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🤔Gostou do conteúdo? 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📱Acompanhe meu trabalho e fique por dentro das novidades!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GitHub</a:t>
            </a:r>
            <a:endParaRPr lang="pt-BR" sz="18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LinkedIn</a:t>
            </a:r>
            <a:endParaRPr lang="pt-BR" sz="18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---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🙏Espero que este 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eBook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tenha sido útil para você. 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🫡Continue praticando e nos vemos no próximo volume!</a:t>
            </a:r>
          </a:p>
        </p:txBody>
      </p:sp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2C005C08-7E99-AC0E-0919-E9BD524075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8771" y="6929471"/>
            <a:ext cx="1480457" cy="197394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  <a:softEdge rad="127000"/>
          </a:effectLst>
        </p:spPr>
      </p:pic>
    </p:spTree>
    <p:extLst>
      <p:ext uri="{BB962C8B-B14F-4D97-AF65-F5344CB8AC3E}">
        <p14:creationId xmlns:p14="http://schemas.microsoft.com/office/powerpoint/2010/main" val="1504570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20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9" y="1691614"/>
            <a:ext cx="5033741" cy="53187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600" dirty="0">
                <a:latin typeface="+mn-lt"/>
              </a:rPr>
              <a:t>Bem-vindo ao primeiro </a:t>
            </a:r>
            <a:r>
              <a:rPr lang="pt-BR" sz="1600" dirty="0" err="1">
                <a:latin typeface="+mn-lt"/>
              </a:rPr>
              <a:t>eBook</a:t>
            </a:r>
            <a:r>
              <a:rPr lang="pt-BR" sz="1600" dirty="0">
                <a:latin typeface="+mn-lt"/>
              </a:rPr>
              <a:t> da nossa série sobre programação em Delphi! </a:t>
            </a:r>
          </a:p>
          <a:p>
            <a:pPr marL="0" indent="0">
              <a:buNone/>
            </a:pPr>
            <a:endParaRPr lang="pt-BR" sz="1600" dirty="0">
              <a:latin typeface="+mn-lt"/>
            </a:endParaRPr>
          </a:p>
          <a:p>
            <a:pPr marL="0" indent="0">
              <a:buNone/>
            </a:pPr>
            <a:r>
              <a:rPr lang="pt-BR" sz="1600" dirty="0">
                <a:latin typeface="+mn-lt"/>
              </a:rPr>
              <a:t>Se você está começando agora a explorar o mundo da programação, este é o lugar certo para você. </a:t>
            </a:r>
          </a:p>
          <a:p>
            <a:pPr marL="0" indent="0">
              <a:buNone/>
            </a:pPr>
            <a:endParaRPr lang="pt-BR" sz="1600" dirty="0">
              <a:latin typeface="+mn-lt"/>
            </a:endParaRPr>
          </a:p>
          <a:p>
            <a:pPr marL="0" indent="0">
              <a:buNone/>
            </a:pPr>
            <a:r>
              <a:rPr lang="pt-BR" sz="1600" dirty="0">
                <a:latin typeface="+mn-lt"/>
              </a:rPr>
              <a:t>Nosso objetivo é guiá-lo pelos primeiros passos na programação com Delphi, uma linguagem poderosa e versátil que é amplamente utilizada para desenvolver aplicações de alta performance. </a:t>
            </a:r>
          </a:p>
          <a:p>
            <a:pPr marL="0" indent="0">
              <a:buNone/>
            </a:pPr>
            <a:endParaRPr lang="pt-BR" sz="1600" dirty="0">
              <a:latin typeface="+mn-lt"/>
            </a:endParaRPr>
          </a:p>
          <a:p>
            <a:pPr marL="0" indent="0">
              <a:buNone/>
            </a:pPr>
            <a:r>
              <a:rPr lang="pt-BR" sz="1600" dirty="0">
                <a:latin typeface="+mn-lt"/>
              </a:rPr>
              <a:t>Vamos abordar desde a configuração do ambiente até a criação de sua primeira aplicação básica, sempre utilizando boas práticas e uma estrutura de pastas bem organizada.</a:t>
            </a: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511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B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B75FB9-37BC-F42F-B788-3CF4C70A8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3364" y="1258835"/>
            <a:ext cx="2391270" cy="554441"/>
          </a:xfrm>
        </p:spPr>
        <p:txBody>
          <a:bodyPr/>
          <a:lstStyle/>
          <a:p>
            <a:r>
              <a:rPr lang="pt-BR" sz="3200" b="1" dirty="0"/>
              <a:t>Capítulo 1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03F88A-DE0D-0732-5BEF-148D68F1C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8667" y="6710994"/>
            <a:ext cx="4560663" cy="11088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400" dirty="0"/>
              <a:t>Configurando o Ambiente de Desenvolvimento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942E8F-7D08-A1E1-B7F1-AB43BB081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D53048-71F6-7EBE-B24A-765B1CFDA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0EB48AD-6CD9-C60F-E6AF-2EB70E9A3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207" y="2324100"/>
            <a:ext cx="4087585" cy="408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824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200" dirty="0"/>
              <a:t>Instalando o RAD Studio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9" y="1691614"/>
            <a:ext cx="5033741" cy="5318786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Para começar a programar em Delphi, você precisará do RAD Studio, que é o ambiente de desenvolvimento integrado (IDE) para Delphi. Siga estes passos para instalar o RAD Studio: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1. Acesse o site oficial da 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Embarcadero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e faça o download do RAD Studio.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2. Execute o instalador e siga as instruções na tela.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3. Após a instalação, abra o RAD Studio e ative a licença conforme as instruções fornecidas.</a:t>
            </a: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658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33" y="653926"/>
            <a:ext cx="5291535" cy="1108881"/>
          </a:xfrm>
        </p:spPr>
        <p:txBody>
          <a:bodyPr/>
          <a:lstStyle/>
          <a:p>
            <a:r>
              <a:rPr lang="pt-BR" sz="3200" dirty="0"/>
              <a:t>Criando seu Primeiro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8" y="1896157"/>
            <a:ext cx="5033741" cy="3909086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Uma vez que o RAD Studio esteja instalado e configurado, é hora de criar seu primeiro projeto Delphi: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1. Abra o RAD Studio.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2. Selecione "File" &gt; "New" &gt; "VCL 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Forms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Application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- Delphi".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3. O RAD Studio irá criar uma nova aplicação com um formulário principal.</a:t>
            </a: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93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33" y="653926"/>
            <a:ext cx="5291535" cy="1108881"/>
          </a:xfrm>
        </p:spPr>
        <p:txBody>
          <a:bodyPr/>
          <a:lstStyle/>
          <a:p>
            <a:r>
              <a:rPr lang="pt-BR" sz="3200" dirty="0"/>
              <a:t>Estrutura de Pastas MVC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8" y="1896157"/>
            <a:ext cx="5033741" cy="6260872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Vamos adotar a estrutura de pastas MVC (Model-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View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Controller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) para organizar nosso projeto. Esta estrutura ajuda a manter o código organizado e fácil de manter.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kern="1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kern="1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kern="100" dirty="0"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Model: Contém a lógica de negócios e os dados da aplicação.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View</a:t>
            </a:r>
            <a:r>
              <a:rPr lang="pt-BR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Contém a interface do usuário.</a:t>
            </a:r>
          </a:p>
          <a:p>
            <a:r>
              <a:rPr lang="pt-B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Controller</a:t>
            </a:r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Contém a lógica que interage entre o Model e o </a:t>
            </a:r>
            <a:r>
              <a:rPr lang="pt-BR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View</a:t>
            </a:r>
            <a:r>
              <a:rPr lang="pt-BR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pt-BR" sz="18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</a:t>
            </a:r>
            <a:r>
              <a:rPr lang="pt-BR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funções de validação de dados)</a:t>
            </a:r>
            <a:endParaRPr lang="pt-BR" sz="18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A35B0AE-4F5C-5353-435F-30EA67E25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854" y="3676528"/>
            <a:ext cx="4586288" cy="219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57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0B1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B75FB9-37BC-F42F-B788-3CF4C70A8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3364" y="1258835"/>
            <a:ext cx="2391270" cy="554441"/>
          </a:xfrm>
        </p:spPr>
        <p:txBody>
          <a:bodyPr/>
          <a:lstStyle/>
          <a:p>
            <a:r>
              <a:rPr lang="pt-BR" sz="3200" b="1" dirty="0"/>
              <a:t>Capítulo 2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03F88A-DE0D-0732-5BEF-148D68F1C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9" y="6710994"/>
            <a:ext cx="5033741" cy="11088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/>
              <a:t>Criando a Interface do Usuário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942E8F-7D08-A1E1-B7F1-AB43BB081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Delphi para iniciantes - Lemuel R. Souza</a:t>
            </a:r>
            <a:endParaRPr lang="en-US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D53048-71F6-7EBE-B24A-765B1CFDA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AC16710-853D-45C4-9FAF-0C126CFEB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499" y="2547635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34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33" y="653926"/>
            <a:ext cx="5932901" cy="1108881"/>
          </a:xfrm>
        </p:spPr>
        <p:txBody>
          <a:bodyPr/>
          <a:lstStyle/>
          <a:p>
            <a:r>
              <a:rPr lang="pt-BR" sz="3200" dirty="0"/>
              <a:t>Adicionando Componentes ao Formulário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8" y="1989558"/>
            <a:ext cx="5033741" cy="3909086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Vamos começar adicionando alguns componentes básicos ao nosso formulário: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1. Na paleta de componentes, selecione um "Button" e arraste-o para o formulário.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2. Selecione um "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Label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" e arraste-o para o formulário.</a:t>
            </a: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44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04DB65-B86D-3CA9-A975-5E5C491D0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533" y="653926"/>
            <a:ext cx="5932901" cy="1108881"/>
          </a:xfrm>
        </p:spPr>
        <p:txBody>
          <a:bodyPr/>
          <a:lstStyle/>
          <a:p>
            <a:r>
              <a:rPr lang="pt-BR" sz="3200" dirty="0"/>
              <a:t>Configurando Propriedades dos Componentes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ECE7207-3D07-889B-E502-15494D142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128" y="1989557"/>
            <a:ext cx="5033741" cy="5859043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Altere as propriedades dos componentes para melhorar a aparência e funcionalidade: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1800" kern="1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Button: 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 `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btnSaudar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`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   - 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Caption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 `Clique Aqui`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Label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   - 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 `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lblMensagem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`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   - 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Caption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 ``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   - 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Align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 `</a:t>
            </a:r>
            <a:r>
              <a:rPr lang="pt-BR" sz="1800" kern="1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alTop</a:t>
            </a:r>
            <a:r>
              <a:rPr lang="pt-BR" sz="1800" kern="1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`</a:t>
            </a:r>
          </a:p>
        </p:txBody>
      </p:sp>
      <p:pic>
        <p:nvPicPr>
          <p:cNvPr id="4" name="Picture 2" descr="Embarcadero Delphi 12 Athens Architect Edition – i-Solutions Online Store">
            <a:extLst>
              <a:ext uri="{FF2B5EF4-FFF2-40B4-BE49-F238E27FC236}">
                <a16:creationId xmlns:a16="http://schemas.microsoft.com/office/drawing/2014/main" id="{56E4BCC3-F389-F66F-C3D5-5B0FAC34F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013" y="8534752"/>
            <a:ext cx="583972" cy="583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Rodapé 3">
            <a:extLst>
              <a:ext uri="{FF2B5EF4-FFF2-40B4-BE49-F238E27FC236}">
                <a16:creationId xmlns:a16="http://schemas.microsoft.com/office/drawing/2014/main" id="{878F5BAD-1CBE-3105-3701-19D3616F9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1712" y="9252074"/>
            <a:ext cx="2314575" cy="206148"/>
          </a:xfrm>
        </p:spPr>
        <p:txBody>
          <a:bodyPr/>
          <a:lstStyle/>
          <a:p>
            <a:r>
              <a:rPr lang="pt-BR" b="1" dirty="0">
                <a:solidFill>
                  <a:schemeClr val="tx1"/>
                </a:solidFill>
              </a:rPr>
              <a:t>Delphi para iniciantes - Lemuel R. Souza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6B6DEC-BC4C-DAF9-5739-13A6889F9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9157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Í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Í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204</TotalTime>
  <Words>868</Words>
  <Application>Microsoft Office PowerPoint</Application>
  <PresentationFormat>Papel A4 (210 x 297 mm)</PresentationFormat>
  <Paragraphs>116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1" baseType="lpstr">
      <vt:lpstr>Calibri</vt:lpstr>
      <vt:lpstr>Century Gothic</vt:lpstr>
      <vt:lpstr>Wingdings 3</vt:lpstr>
      <vt:lpstr>Íon</vt:lpstr>
      <vt:lpstr>Introdução à Programação em Delphi para Iniciantes</vt:lpstr>
      <vt:lpstr>Introdução</vt:lpstr>
      <vt:lpstr>Capítulo 1</vt:lpstr>
      <vt:lpstr>Instalando o RAD Studio</vt:lpstr>
      <vt:lpstr>Criando seu Primeiro Projeto</vt:lpstr>
      <vt:lpstr>Estrutura de Pastas MVC</vt:lpstr>
      <vt:lpstr>Capítulo 2</vt:lpstr>
      <vt:lpstr>Adicionando Componentes ao Formulário</vt:lpstr>
      <vt:lpstr>Configurando Propriedades dos Componentes</vt:lpstr>
      <vt:lpstr>Código do Formulário (View/UView.pas)</vt:lpstr>
      <vt:lpstr>Criando o Controller</vt:lpstr>
      <vt:lpstr>Código do Model</vt:lpstr>
      <vt:lpstr>Capítulo 3</vt:lpstr>
      <vt:lpstr>Nomenclatura de Variáveis e Métodos</vt:lpstr>
      <vt:lpstr>Tratamento de Exceções</vt:lpstr>
      <vt:lpstr>Conclusão</vt:lpstr>
      <vt:lpstr>Conecte-se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à Programação em Delphi para Iniciantes</dc:title>
  <dc:creator>Lemuel Roca de Souza</dc:creator>
  <cp:lastModifiedBy>Lemuel Roca de Souza</cp:lastModifiedBy>
  <cp:revision>7</cp:revision>
  <dcterms:created xsi:type="dcterms:W3CDTF">2024-05-30T14:11:33Z</dcterms:created>
  <dcterms:modified xsi:type="dcterms:W3CDTF">2024-05-30T17:35:38Z</dcterms:modified>
</cp:coreProperties>
</file>

<file path=docProps/thumbnail.jpeg>
</file>